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Ubuntu"/>
      <p:regular r:id="rId31"/>
      <p:bold r:id="rId32"/>
      <p:italic r:id="rId33"/>
      <p:boldItalic r:id="rId34"/>
    </p:embeddedFont>
    <p:embeddedFont>
      <p:font typeface="Raleway"/>
      <p:regular r:id="rId35"/>
      <p:bold r:id="rId36"/>
      <p:italic r:id="rId37"/>
      <p:boldItalic r:id="rId38"/>
    </p:embeddedFont>
    <p:embeddedFont>
      <p:font typeface="Playfair Display"/>
      <p:regular r:id="rId39"/>
      <p:bold r:id="rId40"/>
      <p:italic r:id="rId41"/>
      <p:boldItalic r:id="rId42"/>
    </p:embeddedFont>
    <p:embeddedFont>
      <p:font typeface="Montserrat"/>
      <p:regular r:id="rId43"/>
      <p:bold r:id="rId44"/>
      <p:italic r:id="rId45"/>
      <p:boldItalic r:id="rId46"/>
    </p:embeddedFont>
    <p:embeddedFont>
      <p:font typeface="Average"/>
      <p:regular r:id="rId47"/>
    </p:embeddedFont>
    <p:embeddedFont>
      <p:font typeface="Source Sans Pro"/>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bold.fntdata"/><Relationship Id="rId42" Type="http://schemas.openxmlformats.org/officeDocument/2006/relationships/font" Target="fonts/PlayfairDisplay-boldItalic.fntdata"/><Relationship Id="rId41" Type="http://schemas.openxmlformats.org/officeDocument/2006/relationships/font" Target="fonts/PlayfairDisplay-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ourceSansPro-regular.fntdata"/><Relationship Id="rId47" Type="http://schemas.openxmlformats.org/officeDocument/2006/relationships/font" Target="fonts/Average-regular.fntdata"/><Relationship Id="rId49"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regular.fntdata"/><Relationship Id="rId30" Type="http://schemas.openxmlformats.org/officeDocument/2006/relationships/slide" Target="slides/slide25.xml"/><Relationship Id="rId33" Type="http://schemas.openxmlformats.org/officeDocument/2006/relationships/font" Target="fonts/Ubuntu-italic.fntdata"/><Relationship Id="rId32" Type="http://schemas.openxmlformats.org/officeDocument/2006/relationships/font" Target="fonts/Ubuntu-bold.fntdata"/><Relationship Id="rId35" Type="http://schemas.openxmlformats.org/officeDocument/2006/relationships/font" Target="fonts/Raleway-regular.fntdata"/><Relationship Id="rId34" Type="http://schemas.openxmlformats.org/officeDocument/2006/relationships/font" Target="fonts/Ubuntu-boldItalic.fntdata"/><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PlayfairDisplay-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boldItalic.fntdata"/><Relationship Id="rId50" Type="http://schemas.openxmlformats.org/officeDocument/2006/relationships/font" Target="fonts/SourceSansPro-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6.xml"/><Relationship Id="rId55" Type="http://schemas.openxmlformats.org/officeDocument/2006/relationships/font" Target="fonts/OpenSans-boldItalic.fntdata"/><Relationship Id="rId10" Type="http://schemas.openxmlformats.org/officeDocument/2006/relationships/slide" Target="slides/slide5.xml"/><Relationship Id="rId54"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igofonte.com.br/artigos/top-10-soft-skills-para-desenvolvedor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4620c7e4b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4620c7e4b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4620c7e4bd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4620c7e4bd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620c7e4b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620c7e4b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620c7e4bd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620c7e4bd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620c7e4b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620c7e4b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620c7e4bd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620c7e4bd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620c7e4bd_5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620c7e4bd_5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620c7e4b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620c7e4b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620c7e4bd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620c7e4bd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620c7e4bd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4620c7e4bd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4620c7e4bd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4620c7e4bd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4620c7e4bd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4620c7e4b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620c7e4bd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4620c7e4bd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4620c7e4bd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4620c7e4bd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4620c7e4bd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4620c7e4bd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620c7e4bd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4620c7e4bd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bc964fb3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bc964fb3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bc5bd2ca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bc5bd2ca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bc84acd0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bc84acd0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Open Sans"/>
                <a:ea typeface="Open Sans"/>
                <a:cs typeface="Open Sans"/>
                <a:sym typeface="Open Sans"/>
              </a:rPr>
              <a:t>Linguagens onde apenas o seu NAVEGADOR vai entender. Quem vai processar essa linguagem não é o servidor, e sim o seu navegador(Chrome, IE, Firefox, etc...</a:t>
            </a:r>
            <a:r>
              <a:rPr lang="pt-BR" sz="1200" u="sng">
                <a:solidFill>
                  <a:schemeClr val="dk1"/>
                </a:solidFill>
                <a:latin typeface="Open Sans"/>
                <a:ea typeface="Open Sans"/>
                <a:cs typeface="Open Sans"/>
                <a:sym typeface="Open Sans"/>
              </a:rPr>
              <a:t>)</a:t>
            </a:r>
            <a:r>
              <a:rPr lang="pt-BR" sz="1200">
                <a:solidFill>
                  <a:schemeClr val="dk1"/>
                </a:solidFill>
                <a:latin typeface="Open Sans"/>
                <a:ea typeface="Open Sans"/>
                <a:cs typeface="Open Sans"/>
                <a:sym typeface="Open Sans"/>
              </a:rPr>
              <a:t>. Significa "lado do cliente", ou seja, aplicações que rodam no computador do usuário sem necessidade de processamento de seu servidor para efetuar determinada tarefa. Quando você digita no navegador um endereço(URL), Ele manda para um servidor uma requisição(um pedido), e essa requisição retorna a parte visual que o usuário precisa ver.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bc84acd05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bc84acd05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bc5bd2c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bc5bd2c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desenvolvedor front-end dá vida a uma interface por meio de código com tecnologias da WEB, ele cria o layout que foi disponibilizado, cria as partes de uma aplicação como o cabeçalho, o corpo, o rodapé.Ele é responsável pelas iterações que o site faz com o usuário, como a criação de botões.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620c7e4b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4620c7e4b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620c7e4b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4620c7e4b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620c7e4b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620c7e4b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https://www.codigofonte.com.br/artigos/top-10-soft-skills-para-desenvolvedores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makers">
  <p:cSld name="TITLE_1">
    <p:bg>
      <p:bgPr>
        <a:solidFill>
          <a:srgbClr val="713405"/>
        </a:solidFill>
      </p:bgPr>
    </p:bg>
    <p:spTree>
      <p:nvGrpSpPr>
        <p:cNvPr id="54" name="Shape 54"/>
        <p:cNvGrpSpPr/>
        <p:nvPr/>
      </p:nvGrpSpPr>
      <p:grpSpPr>
        <a:xfrm>
          <a:off x="0" y="0"/>
          <a:ext cx="0" cy="0"/>
          <a:chOff x="0" y="0"/>
          <a:chExt cx="0" cy="0"/>
        </a:xfrm>
      </p:grpSpPr>
      <p:sp>
        <p:nvSpPr>
          <p:cNvPr id="55" name="Google Shape;55;p13"/>
          <p:cNvSpPr/>
          <p:nvPr/>
        </p:nvSpPr>
        <p:spPr>
          <a:xfrm>
            <a:off x="4286250" y="0"/>
            <a:ext cx="723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358475" y="0"/>
            <a:ext cx="3853200" cy="5143500"/>
          </a:xfrm>
          <a:prstGeom prst="rect">
            <a:avLst/>
          </a:prstGeom>
          <a:solidFill>
            <a:srgbClr val="A14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ph type="ctrTitle"/>
          </p:nvPr>
        </p:nvSpPr>
        <p:spPr>
          <a:xfrm>
            <a:off x="344250" y="1403850"/>
            <a:ext cx="8455500" cy="2146800"/>
          </a:xfrm>
          <a:prstGeom prst="rect">
            <a:avLst/>
          </a:prstGeom>
          <a:solidFill>
            <a:schemeClr val="accent3"/>
          </a:solidFill>
        </p:spPr>
        <p:txBody>
          <a:bodyPr anchorCtr="0" anchor="ctr" bIns="91425" lIns="91425" spcFirstLastPara="1" rIns="91425" wrap="square" tIns="91425">
            <a:normAutofit/>
          </a:bodyPr>
          <a:lstStyle>
            <a:lvl1pPr lvl="0" rtl="0" algn="ctr">
              <a:spcBef>
                <a:spcPts val="0"/>
              </a:spcBef>
              <a:spcAft>
                <a:spcPts val="0"/>
              </a:spcAft>
              <a:buSzPts val="6100"/>
              <a:buFont typeface="Average"/>
              <a:buNone/>
              <a:defRPr b="1" sz="6100">
                <a:latin typeface="Average"/>
                <a:ea typeface="Average"/>
                <a:cs typeface="Average"/>
                <a:sym typeface="Average"/>
              </a:defRPr>
            </a:lvl1pPr>
            <a:lvl2pPr lvl="1"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rtl="0"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58" name="Google Shape;58;p1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mozilla.org/pt-BR/docs/Web/HTML/Element/bod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hyperlink" Target="https://www.figma.com/file/dykEV9jRKyK7K83CQ74zfP/Portfolio-(Copy)?node-id=0%3A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344250" y="1403850"/>
            <a:ext cx="8455500" cy="2146800"/>
          </a:xfrm>
          <a:prstGeom prst="rect">
            <a:avLst/>
          </a:prstGeom>
          <a:solidFill>
            <a:srgbClr val="B4A7D6"/>
          </a:solidFill>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pt-BR" sz="5020">
                <a:solidFill>
                  <a:schemeClr val="accent2"/>
                </a:solidFill>
                <a:latin typeface="Montserrat"/>
                <a:ea typeface="Montserrat"/>
                <a:cs typeface="Montserrat"/>
                <a:sym typeface="Montserrat"/>
              </a:rPr>
              <a:t>Módulo II - HTML</a:t>
            </a:r>
            <a:endParaRPr sz="5020">
              <a:solidFill>
                <a:schemeClr val="accent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Mãos a massa!!!</a:t>
            </a:r>
            <a:endParaRPr sz="2500">
              <a:solidFill>
                <a:srgbClr val="17181B"/>
              </a:solidFill>
              <a:highlight>
                <a:srgbClr val="DA63C7"/>
              </a:highlight>
              <a:latin typeface="Montserrat"/>
              <a:ea typeface="Montserrat"/>
              <a:cs typeface="Montserrat"/>
              <a:sym typeface="Montserrat"/>
            </a:endParaRPr>
          </a:p>
        </p:txBody>
      </p:sp>
      <p:pic>
        <p:nvPicPr>
          <p:cNvPr id="128" name="Google Shape;128;p23"/>
          <p:cNvPicPr preferRelativeResize="0"/>
          <p:nvPr/>
        </p:nvPicPr>
        <p:blipFill>
          <a:blip r:embed="rId3">
            <a:alphaModFix/>
          </a:blip>
          <a:stretch>
            <a:fillRect/>
          </a:stretch>
        </p:blipFill>
        <p:spPr>
          <a:xfrm>
            <a:off x="152400" y="1669450"/>
            <a:ext cx="8839204" cy="22270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Tags</a:t>
            </a:r>
            <a:endParaRPr sz="2500">
              <a:solidFill>
                <a:srgbClr val="17181B"/>
              </a:solidFill>
              <a:highlight>
                <a:srgbClr val="DA63C7"/>
              </a:highlight>
              <a:latin typeface="Montserrat"/>
              <a:ea typeface="Montserrat"/>
              <a:cs typeface="Montserrat"/>
              <a:sym typeface="Montserrat"/>
            </a:endParaRPr>
          </a:p>
        </p:txBody>
      </p:sp>
      <p:sp>
        <p:nvSpPr>
          <p:cNvPr id="134" name="Google Shape;134;p24"/>
          <p:cNvSpPr txBox="1"/>
          <p:nvPr/>
        </p:nvSpPr>
        <p:spPr>
          <a:xfrm>
            <a:off x="1747486" y="2087425"/>
            <a:ext cx="1675500" cy="64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pt-BR" sz="3000">
                <a:solidFill>
                  <a:srgbClr val="FF0000"/>
                </a:solidFill>
                <a:latin typeface="Ubuntu"/>
                <a:ea typeface="Ubuntu"/>
                <a:cs typeface="Ubuntu"/>
                <a:sym typeface="Ubuntu"/>
              </a:rPr>
              <a:t>&lt;</a:t>
            </a:r>
            <a:r>
              <a:rPr lang="pt-BR" sz="2000">
                <a:latin typeface="Source Sans Pro"/>
                <a:ea typeface="Source Sans Pro"/>
                <a:cs typeface="Source Sans Pro"/>
                <a:sym typeface="Source Sans Pro"/>
              </a:rPr>
              <a:t>elemento</a:t>
            </a:r>
            <a:r>
              <a:rPr b="1" lang="pt-BR" sz="3000">
                <a:solidFill>
                  <a:srgbClr val="FF0000"/>
                </a:solidFill>
                <a:latin typeface="Ubuntu"/>
                <a:ea typeface="Ubuntu"/>
                <a:cs typeface="Ubuntu"/>
                <a:sym typeface="Ubuntu"/>
              </a:rPr>
              <a:t>&gt; </a:t>
            </a:r>
            <a:endParaRPr b="1" sz="3000">
              <a:solidFill>
                <a:srgbClr val="FF0000"/>
              </a:solidFill>
              <a:latin typeface="Ubuntu"/>
              <a:ea typeface="Ubuntu"/>
              <a:cs typeface="Ubuntu"/>
              <a:sym typeface="Ubuntu"/>
            </a:endParaRPr>
          </a:p>
        </p:txBody>
      </p:sp>
      <p:sp>
        <p:nvSpPr>
          <p:cNvPr id="135" name="Google Shape;135;p24"/>
          <p:cNvSpPr txBox="1"/>
          <p:nvPr/>
        </p:nvSpPr>
        <p:spPr>
          <a:xfrm>
            <a:off x="5489737" y="2087425"/>
            <a:ext cx="1906800" cy="64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pt-BR" sz="3000">
                <a:solidFill>
                  <a:srgbClr val="FF0000"/>
                </a:solidFill>
                <a:latin typeface="Ubuntu"/>
                <a:ea typeface="Ubuntu"/>
                <a:cs typeface="Ubuntu"/>
                <a:sym typeface="Ubuntu"/>
              </a:rPr>
              <a:t>&lt;/</a:t>
            </a:r>
            <a:r>
              <a:rPr lang="pt-BR" sz="2000">
                <a:latin typeface="Source Sans Pro"/>
                <a:ea typeface="Source Sans Pro"/>
                <a:cs typeface="Source Sans Pro"/>
                <a:sym typeface="Source Sans Pro"/>
              </a:rPr>
              <a:t>elemento</a:t>
            </a:r>
            <a:r>
              <a:rPr b="1" lang="pt-BR" sz="3000">
                <a:solidFill>
                  <a:srgbClr val="FF0000"/>
                </a:solidFill>
                <a:latin typeface="Ubuntu"/>
                <a:ea typeface="Ubuntu"/>
                <a:cs typeface="Ubuntu"/>
                <a:sym typeface="Ubuntu"/>
              </a:rPr>
              <a:t>&gt; </a:t>
            </a:r>
            <a:endParaRPr b="1" sz="3000">
              <a:solidFill>
                <a:srgbClr val="FF0000"/>
              </a:solidFill>
              <a:latin typeface="Ubuntu"/>
              <a:ea typeface="Ubuntu"/>
              <a:cs typeface="Ubuntu"/>
              <a:sym typeface="Ubuntu"/>
            </a:endParaRPr>
          </a:p>
        </p:txBody>
      </p:sp>
      <p:sp>
        <p:nvSpPr>
          <p:cNvPr id="136" name="Google Shape;136;p24"/>
          <p:cNvSpPr txBox="1"/>
          <p:nvPr/>
        </p:nvSpPr>
        <p:spPr>
          <a:xfrm>
            <a:off x="3796047" y="2087417"/>
            <a:ext cx="2535300" cy="61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conteúdo</a:t>
            </a:r>
            <a:endParaRPr sz="2600">
              <a:solidFill>
                <a:srgbClr val="FFFFFF"/>
              </a:solidFill>
              <a:latin typeface="Ubuntu"/>
              <a:ea typeface="Ubuntu"/>
              <a:cs typeface="Ubuntu"/>
              <a:sym typeface="Ubuntu"/>
            </a:endParaRPr>
          </a:p>
        </p:txBody>
      </p:sp>
      <p:sp>
        <p:nvSpPr>
          <p:cNvPr id="137" name="Google Shape;137;p24"/>
          <p:cNvSpPr/>
          <p:nvPr/>
        </p:nvSpPr>
        <p:spPr>
          <a:xfrm>
            <a:off x="1825250" y="1563825"/>
            <a:ext cx="153000" cy="615600"/>
          </a:xfrm>
          <a:prstGeom prst="down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4"/>
          <p:cNvSpPr/>
          <p:nvPr/>
        </p:nvSpPr>
        <p:spPr>
          <a:xfrm>
            <a:off x="1905400" y="1564425"/>
            <a:ext cx="12039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434343"/>
                </a:solidFill>
                <a:latin typeface="Ubuntu"/>
                <a:ea typeface="Ubuntu"/>
                <a:cs typeface="Ubuntu"/>
                <a:sym typeface="Ubuntu"/>
              </a:rPr>
              <a:t>Inicio</a:t>
            </a:r>
            <a:r>
              <a:rPr lang="pt-BR">
                <a:solidFill>
                  <a:srgbClr val="434343"/>
                </a:solidFill>
                <a:latin typeface="Ubuntu"/>
                <a:ea typeface="Ubuntu"/>
                <a:cs typeface="Ubuntu"/>
                <a:sym typeface="Ubuntu"/>
              </a:rPr>
              <a:t> da tag</a:t>
            </a:r>
            <a:endParaRPr>
              <a:solidFill>
                <a:srgbClr val="434343"/>
              </a:solidFill>
              <a:latin typeface="Ubuntu"/>
              <a:ea typeface="Ubuntu"/>
              <a:cs typeface="Ubuntu"/>
              <a:sym typeface="Ubuntu"/>
            </a:endParaRPr>
          </a:p>
        </p:txBody>
      </p:sp>
      <p:sp>
        <p:nvSpPr>
          <p:cNvPr id="139" name="Google Shape;139;p24"/>
          <p:cNvSpPr txBox="1"/>
          <p:nvPr/>
        </p:nvSpPr>
        <p:spPr>
          <a:xfrm>
            <a:off x="718200" y="3007375"/>
            <a:ext cx="77076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HTML significa linguagem de marcação de hipertexto</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As tags tem o objetivo de marcar elementos. Ou seja, determinar onde um elemento começa e onde ele termina.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sp>
        <p:nvSpPr>
          <p:cNvPr id="140" name="Google Shape;140;p24"/>
          <p:cNvSpPr/>
          <p:nvPr/>
        </p:nvSpPr>
        <p:spPr>
          <a:xfrm>
            <a:off x="5754425" y="1563825"/>
            <a:ext cx="153000" cy="615600"/>
          </a:xfrm>
          <a:prstGeom prst="down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4"/>
          <p:cNvSpPr/>
          <p:nvPr/>
        </p:nvSpPr>
        <p:spPr>
          <a:xfrm>
            <a:off x="5834575" y="1564425"/>
            <a:ext cx="1203900" cy="3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434343"/>
                </a:solidFill>
                <a:latin typeface="Ubuntu"/>
                <a:ea typeface="Ubuntu"/>
                <a:cs typeface="Ubuntu"/>
                <a:sym typeface="Ubuntu"/>
              </a:rPr>
              <a:t>Fim</a:t>
            </a:r>
            <a:r>
              <a:rPr lang="pt-BR">
                <a:solidFill>
                  <a:srgbClr val="434343"/>
                </a:solidFill>
                <a:latin typeface="Ubuntu"/>
                <a:ea typeface="Ubuntu"/>
                <a:cs typeface="Ubuntu"/>
                <a:sym typeface="Ubuntu"/>
              </a:rPr>
              <a:t> da tag</a:t>
            </a:r>
            <a:endParaRPr>
              <a:solidFill>
                <a:srgbClr val="434343"/>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Estrutura</a:t>
            </a:r>
            <a:endParaRPr sz="2500">
              <a:solidFill>
                <a:srgbClr val="17181B"/>
              </a:solidFill>
              <a:highlight>
                <a:srgbClr val="DA63C7"/>
              </a:highlight>
              <a:latin typeface="Montserrat"/>
              <a:ea typeface="Montserrat"/>
              <a:cs typeface="Montserrat"/>
              <a:sym typeface="Montserrat"/>
            </a:endParaRPr>
          </a:p>
        </p:txBody>
      </p:sp>
      <p:sp>
        <p:nvSpPr>
          <p:cNvPr id="147" name="Google Shape;147;p25"/>
          <p:cNvSpPr/>
          <p:nvPr/>
        </p:nvSpPr>
        <p:spPr>
          <a:xfrm>
            <a:off x="1141400" y="1543763"/>
            <a:ext cx="2557200" cy="568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2000">
                <a:solidFill>
                  <a:srgbClr val="FFFFFF"/>
                </a:solidFill>
                <a:latin typeface="Ubuntu"/>
                <a:ea typeface="Ubuntu"/>
                <a:cs typeface="Ubuntu"/>
                <a:sym typeface="Ubuntu"/>
              </a:rPr>
              <a:t>&lt;html&gt;</a:t>
            </a:r>
            <a:endParaRPr sz="2000">
              <a:solidFill>
                <a:srgbClr val="FFFFFF"/>
              </a:solidFill>
              <a:latin typeface="Ubuntu"/>
              <a:ea typeface="Ubuntu"/>
              <a:cs typeface="Ubuntu"/>
              <a:sym typeface="Ubuntu"/>
            </a:endParaRPr>
          </a:p>
        </p:txBody>
      </p:sp>
      <p:sp>
        <p:nvSpPr>
          <p:cNvPr id="148" name="Google Shape;148;p25"/>
          <p:cNvSpPr/>
          <p:nvPr/>
        </p:nvSpPr>
        <p:spPr>
          <a:xfrm>
            <a:off x="464375" y="3031535"/>
            <a:ext cx="1614000" cy="568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2000">
                <a:solidFill>
                  <a:srgbClr val="FFFFFF"/>
                </a:solidFill>
                <a:latin typeface="Ubuntu"/>
                <a:ea typeface="Ubuntu"/>
                <a:cs typeface="Ubuntu"/>
                <a:sym typeface="Ubuntu"/>
              </a:rPr>
              <a:t>&lt;head&gt;</a:t>
            </a:r>
            <a:endParaRPr sz="2000">
              <a:solidFill>
                <a:srgbClr val="FFFFFF"/>
              </a:solidFill>
              <a:latin typeface="Ubuntu"/>
              <a:ea typeface="Ubuntu"/>
              <a:cs typeface="Ubuntu"/>
              <a:sym typeface="Ubuntu"/>
            </a:endParaRPr>
          </a:p>
        </p:txBody>
      </p:sp>
      <p:sp>
        <p:nvSpPr>
          <p:cNvPr id="149" name="Google Shape;149;p25"/>
          <p:cNvSpPr/>
          <p:nvPr/>
        </p:nvSpPr>
        <p:spPr>
          <a:xfrm>
            <a:off x="2710675" y="3029363"/>
            <a:ext cx="1614000" cy="568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2000">
                <a:solidFill>
                  <a:srgbClr val="FFFFFF"/>
                </a:solidFill>
                <a:latin typeface="Ubuntu"/>
                <a:ea typeface="Ubuntu"/>
                <a:cs typeface="Ubuntu"/>
                <a:sym typeface="Ubuntu"/>
              </a:rPr>
              <a:t>&lt;body&gt;</a:t>
            </a:r>
            <a:endParaRPr sz="2000">
              <a:solidFill>
                <a:srgbClr val="FFFFFF"/>
              </a:solidFill>
              <a:latin typeface="Ubuntu"/>
              <a:ea typeface="Ubuntu"/>
              <a:cs typeface="Ubuntu"/>
              <a:sym typeface="Ubuntu"/>
            </a:endParaRPr>
          </a:p>
        </p:txBody>
      </p:sp>
      <p:cxnSp>
        <p:nvCxnSpPr>
          <p:cNvPr id="150" name="Google Shape;150;p25"/>
          <p:cNvCxnSpPr>
            <a:stCxn id="147" idx="2"/>
            <a:endCxn id="148" idx="0"/>
          </p:cNvCxnSpPr>
          <p:nvPr/>
        </p:nvCxnSpPr>
        <p:spPr>
          <a:xfrm rot="5400000">
            <a:off x="1385900" y="1997363"/>
            <a:ext cx="919500" cy="1148700"/>
          </a:xfrm>
          <a:prstGeom prst="curvedConnector3">
            <a:avLst>
              <a:gd fmla="val 50004" name="adj1"/>
            </a:avLst>
          </a:prstGeom>
          <a:noFill/>
          <a:ln cap="flat" cmpd="sng" w="28575">
            <a:solidFill>
              <a:srgbClr val="0097A7"/>
            </a:solidFill>
            <a:prstDash val="solid"/>
            <a:round/>
            <a:headEnd len="med" w="med" type="none"/>
            <a:tailEnd len="med" w="med" type="none"/>
          </a:ln>
        </p:spPr>
      </p:cxnSp>
      <p:cxnSp>
        <p:nvCxnSpPr>
          <p:cNvPr id="151" name="Google Shape;151;p25"/>
          <p:cNvCxnSpPr>
            <a:stCxn id="147" idx="2"/>
            <a:endCxn id="149" idx="0"/>
          </p:cNvCxnSpPr>
          <p:nvPr/>
        </p:nvCxnSpPr>
        <p:spPr>
          <a:xfrm flipH="1" rot="-5400000">
            <a:off x="2510150" y="2021813"/>
            <a:ext cx="917400" cy="1097700"/>
          </a:xfrm>
          <a:prstGeom prst="curvedConnector3">
            <a:avLst>
              <a:gd fmla="val 50000" name="adj1"/>
            </a:avLst>
          </a:prstGeom>
          <a:noFill/>
          <a:ln cap="flat" cmpd="sng" w="28575">
            <a:solidFill>
              <a:srgbClr val="0097A7"/>
            </a:solidFill>
            <a:prstDash val="solid"/>
            <a:round/>
            <a:headEnd len="med" w="med" type="none"/>
            <a:tailEnd len="med" w="med" type="none"/>
          </a:ln>
        </p:spPr>
      </p:cxnSp>
      <p:pic>
        <p:nvPicPr>
          <p:cNvPr id="152" name="Google Shape;152;p25"/>
          <p:cNvPicPr preferRelativeResize="0"/>
          <p:nvPr/>
        </p:nvPicPr>
        <p:blipFill>
          <a:blip r:embed="rId3">
            <a:alphaModFix/>
          </a:blip>
          <a:stretch>
            <a:fillRect/>
          </a:stretch>
        </p:blipFill>
        <p:spPr>
          <a:xfrm>
            <a:off x="4767775" y="836675"/>
            <a:ext cx="4234225" cy="347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Head, </a:t>
            </a:r>
            <a:r>
              <a:rPr lang="pt-BR" sz="2500">
                <a:solidFill>
                  <a:srgbClr val="17181B"/>
                </a:solidFill>
                <a:highlight>
                  <a:srgbClr val="DA63C7"/>
                </a:highlight>
                <a:latin typeface="Montserrat"/>
                <a:ea typeface="Montserrat"/>
                <a:cs typeface="Montserrat"/>
                <a:sym typeface="Montserrat"/>
              </a:rPr>
              <a:t>Título e Ícone da Página, </a:t>
            </a:r>
            <a:endParaRPr sz="2500">
              <a:solidFill>
                <a:srgbClr val="17181B"/>
              </a:solidFill>
              <a:highlight>
                <a:srgbClr val="DA63C7"/>
              </a:highlight>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2500">
              <a:solidFill>
                <a:srgbClr val="17181B"/>
              </a:solidFill>
              <a:highlight>
                <a:srgbClr val="DA63C7"/>
              </a:highlight>
              <a:latin typeface="Montserrat"/>
              <a:ea typeface="Montserrat"/>
              <a:cs typeface="Montserrat"/>
              <a:sym typeface="Montserrat"/>
            </a:endParaRPr>
          </a:p>
        </p:txBody>
      </p:sp>
      <p:sp>
        <p:nvSpPr>
          <p:cNvPr id="158" name="Google Shape;158;p26"/>
          <p:cNvSpPr txBox="1"/>
          <p:nvPr/>
        </p:nvSpPr>
        <p:spPr>
          <a:xfrm>
            <a:off x="741950" y="3464425"/>
            <a:ext cx="67323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Informações que o navegador consegue ler.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Exemplo: Nome do site na aba, comunicação com outros arquivos, configurações para mecanismos de pesquisas.</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pic>
        <p:nvPicPr>
          <p:cNvPr id="159" name="Google Shape;159;p26"/>
          <p:cNvPicPr preferRelativeResize="0"/>
          <p:nvPr/>
        </p:nvPicPr>
        <p:blipFill>
          <a:blip r:embed="rId3">
            <a:alphaModFix/>
          </a:blip>
          <a:stretch>
            <a:fillRect/>
          </a:stretch>
        </p:blipFill>
        <p:spPr>
          <a:xfrm>
            <a:off x="741938" y="1951936"/>
            <a:ext cx="7660125" cy="123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Boas práticas e identação</a:t>
            </a:r>
            <a:endParaRPr sz="2500">
              <a:solidFill>
                <a:srgbClr val="17181B"/>
              </a:solidFill>
              <a:highlight>
                <a:srgbClr val="DA63C7"/>
              </a:highlight>
              <a:latin typeface="Montserrat"/>
              <a:ea typeface="Montserrat"/>
              <a:cs typeface="Montserrat"/>
              <a:sym typeface="Montserrat"/>
            </a:endParaRPr>
          </a:p>
        </p:txBody>
      </p:sp>
      <p:sp>
        <p:nvSpPr>
          <p:cNvPr id="165" name="Google Shape;165;p27"/>
          <p:cNvSpPr txBox="1"/>
          <p:nvPr/>
        </p:nvSpPr>
        <p:spPr>
          <a:xfrm>
            <a:off x="311700" y="2081400"/>
            <a:ext cx="356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latin typeface="Source Sans Pro"/>
                <a:ea typeface="Source Sans Pro"/>
                <a:cs typeface="Source Sans Pro"/>
                <a:sym typeface="Source Sans Pro"/>
              </a:rPr>
              <a:t> Indentação é o espaçamento aplicado no início das linhas de código que ajuda a manter uma hierarquia visual</a:t>
            </a:r>
            <a:endParaRPr/>
          </a:p>
        </p:txBody>
      </p:sp>
      <p:pic>
        <p:nvPicPr>
          <p:cNvPr id="166" name="Google Shape;166;p27"/>
          <p:cNvPicPr preferRelativeResize="0"/>
          <p:nvPr/>
        </p:nvPicPr>
        <p:blipFill>
          <a:blip r:embed="rId3">
            <a:alphaModFix/>
          </a:blip>
          <a:stretch>
            <a:fillRect/>
          </a:stretch>
        </p:blipFill>
        <p:spPr>
          <a:xfrm>
            <a:off x="4012650" y="1278113"/>
            <a:ext cx="4958100" cy="25872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Body</a:t>
            </a:r>
            <a:endParaRPr b="0" sz="2000">
              <a:solidFill>
                <a:srgbClr val="000000"/>
              </a:solidFill>
              <a:latin typeface="Source Sans Pro"/>
              <a:ea typeface="Source Sans Pro"/>
              <a:cs typeface="Source Sans Pro"/>
              <a:sym typeface="Source Sans Pro"/>
            </a:endParaRPr>
          </a:p>
        </p:txBody>
      </p:sp>
      <p:sp>
        <p:nvSpPr>
          <p:cNvPr id="172" name="Google Shape;172;p28"/>
          <p:cNvSpPr txBox="1"/>
          <p:nvPr/>
        </p:nvSpPr>
        <p:spPr>
          <a:xfrm>
            <a:off x="3909475" y="1775450"/>
            <a:ext cx="3661500" cy="251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a:t>
            </a:r>
            <a:r>
              <a:rPr lang="pt-BR" sz="2000">
                <a:latin typeface="Source Sans Pro"/>
                <a:ea typeface="Source Sans Pro"/>
                <a:cs typeface="Source Sans Pro"/>
                <a:sym typeface="Source Sans Pro"/>
              </a:rPr>
              <a:t> tag &lt;body&gt; é responsável por organizar tudo que fica no corpo do site, ou seja, representa o conteúdo de uma página HTML, ou seja,  o que as pessoas vêem nas páginas.</a:t>
            </a:r>
            <a:endParaRPr sz="2000">
              <a:latin typeface="Source Sans Pro"/>
              <a:ea typeface="Source Sans Pro"/>
              <a:cs typeface="Source Sans Pro"/>
              <a:sym typeface="Source Sans Pro"/>
            </a:endParaRPr>
          </a:p>
          <a:p>
            <a:pPr indent="0" lvl="0" marL="0" rtl="0" algn="r">
              <a:lnSpc>
                <a:spcPct val="115000"/>
              </a:lnSpc>
              <a:spcBef>
                <a:spcPts val="1400"/>
              </a:spcBef>
              <a:spcAft>
                <a:spcPts val="1400"/>
              </a:spcAft>
              <a:buNone/>
            </a:pPr>
            <a:r>
              <a:rPr lang="pt-BR" sz="2000">
                <a:latin typeface="Source Sans Pro"/>
                <a:ea typeface="Source Sans Pro"/>
                <a:cs typeface="Source Sans Pro"/>
                <a:sym typeface="Source Sans Pro"/>
              </a:rPr>
              <a:t>Saiba mais: </a:t>
            </a:r>
            <a:r>
              <a:rPr lang="pt-BR" sz="1500" u="sng">
                <a:solidFill>
                  <a:srgbClr val="1C4587"/>
                </a:solidFill>
                <a:latin typeface="Open Sans"/>
                <a:ea typeface="Open Sans"/>
                <a:cs typeface="Open Sans"/>
                <a:sym typeface="Open Sans"/>
                <a:hlinkClick r:id="rId3">
                  <a:extLst>
                    <a:ext uri="{A12FA001-AC4F-418D-AE19-62706E023703}">
                      <ahyp:hlinkClr val="tx"/>
                    </a:ext>
                  </a:extLst>
                </a:hlinkClick>
              </a:rPr>
              <a:t>W3Schools</a:t>
            </a:r>
            <a:endParaRPr sz="2000">
              <a:solidFill>
                <a:srgbClr val="1C4587"/>
              </a:solidFill>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Parágrafos</a:t>
            </a:r>
            <a:endParaRPr sz="2500">
              <a:solidFill>
                <a:srgbClr val="17181B"/>
              </a:solidFill>
              <a:highlight>
                <a:srgbClr val="DA63C7"/>
              </a:highlight>
              <a:latin typeface="Montserrat"/>
              <a:ea typeface="Montserrat"/>
              <a:cs typeface="Montserrat"/>
              <a:sym typeface="Montserrat"/>
            </a:endParaRPr>
          </a:p>
        </p:txBody>
      </p:sp>
      <p:sp>
        <p:nvSpPr>
          <p:cNvPr id="178" name="Google Shape;178;p29"/>
          <p:cNvSpPr txBox="1"/>
          <p:nvPr/>
        </p:nvSpPr>
        <p:spPr>
          <a:xfrm>
            <a:off x="4984050" y="3245600"/>
            <a:ext cx="36615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&lt;p&gt;&lt;/p&gt; é responsável por introduzir um parágrafo no site.</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mesma necessita ser aberta, conter o texto no meio e na sequência ser fechada.</a:t>
            </a:r>
            <a:endParaRPr sz="2000">
              <a:latin typeface="Source Sans Pro"/>
              <a:ea typeface="Source Sans Pro"/>
              <a:cs typeface="Source Sans Pro"/>
              <a:sym typeface="Source Sans Pro"/>
            </a:endParaRPr>
          </a:p>
        </p:txBody>
      </p:sp>
      <p:pic>
        <p:nvPicPr>
          <p:cNvPr id="179" name="Google Shape;179;p29"/>
          <p:cNvPicPr preferRelativeResize="0"/>
          <p:nvPr/>
        </p:nvPicPr>
        <p:blipFill>
          <a:blip r:embed="rId3">
            <a:alphaModFix/>
          </a:blip>
          <a:stretch>
            <a:fillRect/>
          </a:stretch>
        </p:blipFill>
        <p:spPr>
          <a:xfrm>
            <a:off x="653200" y="1742375"/>
            <a:ext cx="8071446" cy="122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Títulos</a:t>
            </a:r>
            <a:endParaRPr sz="2500">
              <a:solidFill>
                <a:srgbClr val="17181B"/>
              </a:solidFill>
              <a:highlight>
                <a:srgbClr val="DA63C7"/>
              </a:highlight>
              <a:latin typeface="Montserrat"/>
              <a:ea typeface="Montserrat"/>
              <a:cs typeface="Montserrat"/>
              <a:sym typeface="Montserrat"/>
            </a:endParaRPr>
          </a:p>
        </p:txBody>
      </p:sp>
      <p:sp>
        <p:nvSpPr>
          <p:cNvPr id="185" name="Google Shape;185;p30"/>
          <p:cNvSpPr txBox="1"/>
          <p:nvPr/>
        </p:nvSpPr>
        <p:spPr>
          <a:xfrm>
            <a:off x="5164375" y="1068425"/>
            <a:ext cx="3000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As tags do intervalo &lt;h1&gt; até o &lt;h6&gt; são utilizadas para definir títulos no HTML.</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&lt;h1&gt; é o título mais importante(mais forte).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&lt;h6&gt; é o título menos importante(menor).</a:t>
            </a:r>
            <a:endParaRPr sz="2000">
              <a:latin typeface="Source Sans Pro"/>
              <a:ea typeface="Source Sans Pro"/>
              <a:cs typeface="Source Sans Pro"/>
              <a:sym typeface="Source Sans Pro"/>
            </a:endParaRPr>
          </a:p>
        </p:txBody>
      </p:sp>
      <p:pic>
        <p:nvPicPr>
          <p:cNvPr id="186" name="Google Shape;186;p30"/>
          <p:cNvPicPr preferRelativeResize="0"/>
          <p:nvPr/>
        </p:nvPicPr>
        <p:blipFill>
          <a:blip r:embed="rId3">
            <a:alphaModFix/>
          </a:blip>
          <a:stretch>
            <a:fillRect/>
          </a:stretch>
        </p:blipFill>
        <p:spPr>
          <a:xfrm>
            <a:off x="235875" y="1447800"/>
            <a:ext cx="4762500" cy="224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Quebra de linha</a:t>
            </a:r>
            <a:endParaRPr sz="2500">
              <a:solidFill>
                <a:srgbClr val="17181B"/>
              </a:solidFill>
              <a:highlight>
                <a:srgbClr val="DA63C7"/>
              </a:highlight>
              <a:latin typeface="Montserrat"/>
              <a:ea typeface="Montserrat"/>
              <a:cs typeface="Montserrat"/>
              <a:sym typeface="Montserrat"/>
            </a:endParaRPr>
          </a:p>
        </p:txBody>
      </p:sp>
      <p:sp>
        <p:nvSpPr>
          <p:cNvPr id="192" name="Google Shape;192;p31"/>
          <p:cNvSpPr txBox="1"/>
          <p:nvPr/>
        </p:nvSpPr>
        <p:spPr>
          <a:xfrm>
            <a:off x="5164375" y="1068425"/>
            <a:ext cx="3000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do intervalo </a:t>
            </a:r>
            <a:r>
              <a:rPr lang="pt-BR" sz="2000">
                <a:latin typeface="Source Sans Pro"/>
                <a:ea typeface="Source Sans Pro"/>
                <a:cs typeface="Source Sans Pro"/>
                <a:sym typeface="Source Sans Pro"/>
              </a:rPr>
              <a:t>&lt;br/</a:t>
            </a:r>
            <a:r>
              <a:rPr lang="pt-BR" sz="2000">
                <a:latin typeface="Source Sans Pro"/>
                <a:ea typeface="Source Sans Pro"/>
                <a:cs typeface="Source Sans Pro"/>
                <a:sym typeface="Source Sans Pro"/>
              </a:rPr>
              <a:t>&gt;  é usada para inserir uma quebra de linha(pular linha) no nosso código.</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Por não conter nada dentro </a:t>
            </a:r>
            <a:r>
              <a:rPr lang="pt-BR" sz="2000">
                <a:latin typeface="Source Sans Pro"/>
                <a:ea typeface="Source Sans Pro"/>
                <a:cs typeface="Source Sans Pro"/>
                <a:sym typeface="Source Sans Pro"/>
              </a:rPr>
              <a:t>desta</a:t>
            </a:r>
            <a:r>
              <a:rPr lang="pt-BR" sz="2000">
                <a:latin typeface="Source Sans Pro"/>
                <a:ea typeface="Source Sans Pro"/>
                <a:cs typeface="Source Sans Pro"/>
                <a:sym typeface="Source Sans Pro"/>
              </a:rPr>
              <a:t> tag, a mesma já é fechada na abertura</a:t>
            </a:r>
            <a:endParaRPr sz="2000">
              <a:latin typeface="Source Sans Pro"/>
              <a:ea typeface="Source Sans Pro"/>
              <a:cs typeface="Source Sans Pro"/>
              <a:sym typeface="Source Sans Pro"/>
            </a:endParaRPr>
          </a:p>
        </p:txBody>
      </p:sp>
      <p:pic>
        <p:nvPicPr>
          <p:cNvPr id="193" name="Google Shape;193;p31"/>
          <p:cNvPicPr preferRelativeResize="0"/>
          <p:nvPr/>
        </p:nvPicPr>
        <p:blipFill>
          <a:blip r:embed="rId3">
            <a:alphaModFix/>
          </a:blip>
          <a:stretch>
            <a:fillRect/>
          </a:stretch>
        </p:blipFill>
        <p:spPr>
          <a:xfrm>
            <a:off x="2061650" y="2333625"/>
            <a:ext cx="1447800" cy="47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Formatação de texto</a:t>
            </a:r>
            <a:endParaRPr sz="2500">
              <a:solidFill>
                <a:srgbClr val="17181B"/>
              </a:solidFill>
              <a:highlight>
                <a:srgbClr val="DA63C7"/>
              </a:highlight>
              <a:latin typeface="Montserrat"/>
              <a:ea typeface="Montserrat"/>
              <a:cs typeface="Montserrat"/>
              <a:sym typeface="Montserrat"/>
            </a:endParaRPr>
          </a:p>
        </p:txBody>
      </p:sp>
      <p:sp>
        <p:nvSpPr>
          <p:cNvPr id="199" name="Google Shape;199;p32"/>
          <p:cNvSpPr txBox="1"/>
          <p:nvPr/>
        </p:nvSpPr>
        <p:spPr>
          <a:xfrm>
            <a:off x="719900" y="1183200"/>
            <a:ext cx="51228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Estas são as</a:t>
            </a:r>
            <a:r>
              <a:rPr lang="pt-BR" sz="2000">
                <a:latin typeface="Source Sans Pro"/>
                <a:ea typeface="Source Sans Pro"/>
                <a:cs typeface="Source Sans Pro"/>
                <a:sym typeface="Source Sans Pro"/>
              </a:rPr>
              <a:t> tags de formatação de texto:</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&lt;b&gt;&lt;/b&gt;   				Negrito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&lt;i&gt;&lt;/i&gt;    				Itálico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&lt;strong&gt;&lt;/strong&gt;  		Forte</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&lt;small&gt;&lt;/small&gt;       		Fraco</a:t>
            </a:r>
            <a:endParaRPr sz="2000">
              <a:latin typeface="Source Sans Pro"/>
              <a:ea typeface="Source Sans Pro"/>
              <a:cs typeface="Source Sans Pro"/>
              <a:sym typeface="Source Sans Pro"/>
            </a:endParaRPr>
          </a:p>
        </p:txBody>
      </p:sp>
      <p:pic>
        <p:nvPicPr>
          <p:cNvPr id="200" name="Google Shape;200;p32"/>
          <p:cNvPicPr preferRelativeResize="0"/>
          <p:nvPr/>
        </p:nvPicPr>
        <p:blipFill>
          <a:blip r:embed="rId3">
            <a:alphaModFix/>
          </a:blip>
          <a:stretch>
            <a:fillRect/>
          </a:stretch>
        </p:blipFill>
        <p:spPr>
          <a:xfrm>
            <a:off x="2915350" y="3554200"/>
            <a:ext cx="5984174" cy="125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960488" y="235675"/>
            <a:ext cx="3720625" cy="4672151"/>
          </a:xfrm>
          <a:prstGeom prst="rect">
            <a:avLst/>
          </a:prstGeom>
          <a:noFill/>
          <a:ln>
            <a:noFill/>
          </a:ln>
        </p:spPr>
      </p:pic>
      <p:pic>
        <p:nvPicPr>
          <p:cNvPr id="69" name="Google Shape;69;p15"/>
          <p:cNvPicPr preferRelativeResize="0"/>
          <p:nvPr/>
        </p:nvPicPr>
        <p:blipFill>
          <a:blip r:embed="rId4">
            <a:alphaModFix/>
          </a:blip>
          <a:stretch>
            <a:fillRect/>
          </a:stretch>
        </p:blipFill>
        <p:spPr>
          <a:xfrm>
            <a:off x="6850425" y="1133125"/>
            <a:ext cx="1655688" cy="32040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Listas</a:t>
            </a:r>
            <a:endParaRPr sz="2500">
              <a:solidFill>
                <a:srgbClr val="17181B"/>
              </a:solidFill>
              <a:highlight>
                <a:srgbClr val="DA63C7"/>
              </a:highlight>
              <a:latin typeface="Montserrat"/>
              <a:ea typeface="Montserrat"/>
              <a:cs typeface="Montserrat"/>
              <a:sym typeface="Montserrat"/>
            </a:endParaRPr>
          </a:p>
        </p:txBody>
      </p:sp>
      <p:sp>
        <p:nvSpPr>
          <p:cNvPr id="206" name="Google Shape;206;p33"/>
          <p:cNvSpPr txBox="1"/>
          <p:nvPr/>
        </p:nvSpPr>
        <p:spPr>
          <a:xfrm>
            <a:off x="5185250" y="1329250"/>
            <a:ext cx="30000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lang="pt-BR" sz="2000">
                <a:latin typeface="Source Sans Pro"/>
                <a:ea typeface="Source Sans Pro"/>
                <a:cs typeface="Source Sans Pro"/>
                <a:sym typeface="Source Sans Pro"/>
              </a:rPr>
              <a:t>Existem dois tipos de listas:</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100"/>
              <a:buFont typeface="Arial"/>
              <a:buNone/>
            </a:pPr>
            <a:r>
              <a:rPr lang="pt-BR" sz="2000">
                <a:latin typeface="Source Sans Pro"/>
                <a:ea typeface="Source Sans Pro"/>
                <a:cs typeface="Source Sans Pro"/>
                <a:sym typeface="Source Sans Pro"/>
              </a:rPr>
              <a:t>&lt;ol&gt; lista ordenada</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100"/>
              <a:buFont typeface="Arial"/>
              <a:buNone/>
            </a:pPr>
            <a:r>
              <a:rPr lang="pt-BR" sz="2000">
                <a:latin typeface="Source Sans Pro"/>
                <a:ea typeface="Source Sans Pro"/>
                <a:cs typeface="Source Sans Pro"/>
                <a:sym typeface="Source Sans Pro"/>
              </a:rPr>
              <a:t>&lt;ul&gt; lista não ordenada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100"/>
              <a:buFont typeface="Arial"/>
              <a:buNone/>
            </a:pPr>
            <a:r>
              <a:rPr lang="pt-BR" sz="2000">
                <a:latin typeface="Source Sans Pro"/>
                <a:ea typeface="Source Sans Pro"/>
                <a:cs typeface="Source Sans Pro"/>
                <a:sym typeface="Source Sans Pro"/>
              </a:rPr>
              <a:t>Para </a:t>
            </a:r>
            <a:r>
              <a:rPr lang="pt-BR" sz="2000">
                <a:latin typeface="Source Sans Pro"/>
                <a:ea typeface="Source Sans Pro"/>
                <a:cs typeface="Source Sans Pro"/>
                <a:sym typeface="Source Sans Pro"/>
              </a:rPr>
              <a:t>listarmos os</a:t>
            </a:r>
            <a:r>
              <a:rPr lang="pt-BR" sz="2000">
                <a:latin typeface="Source Sans Pro"/>
                <a:ea typeface="Source Sans Pro"/>
                <a:cs typeface="Source Sans Pro"/>
                <a:sym typeface="Source Sans Pro"/>
              </a:rPr>
              <a:t> itens dentro das listas, utilizamos a tag &lt;li&gt;.</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100"/>
              <a:buFont typeface="Arial"/>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pic>
        <p:nvPicPr>
          <p:cNvPr id="207" name="Google Shape;207;p33"/>
          <p:cNvPicPr preferRelativeResize="0"/>
          <p:nvPr/>
        </p:nvPicPr>
        <p:blipFill>
          <a:blip r:embed="rId3">
            <a:alphaModFix/>
          </a:blip>
          <a:stretch>
            <a:fillRect/>
          </a:stretch>
        </p:blipFill>
        <p:spPr>
          <a:xfrm>
            <a:off x="653200" y="1329250"/>
            <a:ext cx="3781301" cy="274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Tabelas</a:t>
            </a:r>
            <a:endParaRPr sz="2500">
              <a:solidFill>
                <a:srgbClr val="17181B"/>
              </a:solidFill>
              <a:highlight>
                <a:srgbClr val="DA63C7"/>
              </a:highlight>
              <a:latin typeface="Montserrat"/>
              <a:ea typeface="Montserrat"/>
              <a:cs typeface="Montserrat"/>
              <a:sym typeface="Montserrat"/>
            </a:endParaRPr>
          </a:p>
        </p:txBody>
      </p:sp>
      <p:sp>
        <p:nvSpPr>
          <p:cNvPr id="213" name="Google Shape;213;p34"/>
          <p:cNvSpPr txBox="1"/>
          <p:nvPr/>
        </p:nvSpPr>
        <p:spPr>
          <a:xfrm>
            <a:off x="5164375" y="1068425"/>
            <a:ext cx="3000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As tags do intervalo &lt;h1&gt; até o &lt;h6&gt; são utilizadas para definir títulos no HTML.</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&lt;h1&gt; é o título mais importante(mais forte).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&lt;h6&gt; é o título menos importante(menor).</a:t>
            </a:r>
            <a:endParaRPr sz="2000">
              <a:latin typeface="Source Sans Pro"/>
              <a:ea typeface="Source Sans Pro"/>
              <a:cs typeface="Source Sans Pro"/>
              <a:sym typeface="Source Sans Pro"/>
            </a:endParaRPr>
          </a:p>
        </p:txBody>
      </p:sp>
      <p:pic>
        <p:nvPicPr>
          <p:cNvPr id="214" name="Google Shape;214;p34"/>
          <p:cNvPicPr preferRelativeResize="0"/>
          <p:nvPr/>
        </p:nvPicPr>
        <p:blipFill>
          <a:blip r:embed="rId3">
            <a:alphaModFix/>
          </a:blip>
          <a:stretch>
            <a:fillRect/>
          </a:stretch>
        </p:blipFill>
        <p:spPr>
          <a:xfrm>
            <a:off x="507125" y="1159399"/>
            <a:ext cx="3918500" cy="282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Imagens</a:t>
            </a:r>
            <a:endParaRPr sz="2500">
              <a:solidFill>
                <a:srgbClr val="17181B"/>
              </a:solidFill>
              <a:highlight>
                <a:srgbClr val="DA63C7"/>
              </a:highlight>
              <a:latin typeface="Montserrat"/>
              <a:ea typeface="Montserrat"/>
              <a:cs typeface="Montserrat"/>
              <a:sym typeface="Montserrat"/>
            </a:endParaRPr>
          </a:p>
        </p:txBody>
      </p:sp>
      <p:sp>
        <p:nvSpPr>
          <p:cNvPr id="220" name="Google Shape;220;p35"/>
          <p:cNvSpPr txBox="1"/>
          <p:nvPr/>
        </p:nvSpPr>
        <p:spPr>
          <a:xfrm>
            <a:off x="5164375" y="1068425"/>
            <a:ext cx="30000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2"/>
              </a:buClr>
              <a:buSzPts val="1100"/>
              <a:buFont typeface="Arial"/>
              <a:buNone/>
            </a:pPr>
            <a:r>
              <a:rPr lang="pt-BR" sz="2000">
                <a:latin typeface="Source Sans Pro"/>
                <a:ea typeface="Source Sans Pro"/>
                <a:cs typeface="Source Sans Pro"/>
                <a:sym typeface="Source Sans Pro"/>
              </a:rPr>
              <a:t>Para inserir uma imagem no HTML, usamos a tag &lt;img/&gt;.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Clr>
                <a:schemeClr val="dk2"/>
              </a:buClr>
              <a:buSzPts val="1100"/>
              <a:buFont typeface="Arial"/>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&lt;img&gt; utiliza atributos para que o vínculo aconteça.</a:t>
            </a:r>
            <a:endParaRPr sz="2000">
              <a:latin typeface="Source Sans Pro"/>
              <a:ea typeface="Source Sans Pro"/>
              <a:cs typeface="Source Sans Pro"/>
              <a:sym typeface="Source Sans Pro"/>
            </a:endParaRPr>
          </a:p>
        </p:txBody>
      </p:sp>
      <p:pic>
        <p:nvPicPr>
          <p:cNvPr id="221" name="Google Shape;221;p35"/>
          <p:cNvPicPr preferRelativeResize="0"/>
          <p:nvPr/>
        </p:nvPicPr>
        <p:blipFill>
          <a:blip r:embed="rId3">
            <a:alphaModFix/>
          </a:blip>
          <a:stretch>
            <a:fillRect/>
          </a:stretch>
        </p:blipFill>
        <p:spPr>
          <a:xfrm>
            <a:off x="475825" y="2318530"/>
            <a:ext cx="4096175" cy="5389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Forms, Labels e Inputs </a:t>
            </a:r>
            <a:endParaRPr sz="2500">
              <a:solidFill>
                <a:srgbClr val="17181B"/>
              </a:solidFill>
              <a:highlight>
                <a:srgbClr val="DA63C7"/>
              </a:highlight>
              <a:latin typeface="Montserrat"/>
              <a:ea typeface="Montserrat"/>
              <a:cs typeface="Montserrat"/>
              <a:sym typeface="Montserrat"/>
            </a:endParaRPr>
          </a:p>
        </p:txBody>
      </p:sp>
      <p:sp>
        <p:nvSpPr>
          <p:cNvPr id="227" name="Google Shape;227;p36"/>
          <p:cNvSpPr txBox="1"/>
          <p:nvPr/>
        </p:nvSpPr>
        <p:spPr>
          <a:xfrm>
            <a:off x="4528025" y="1158900"/>
            <a:ext cx="43773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Para criarmos formulários em nossos sites, usamos as tags &lt;form&gt; &lt;/form&gt;</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Nos formulários utilizamos a tag &lt;label&gt; para o título dos campos, e a tag &lt;input&gt; para receber os dados.</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&lt;input&gt; recebe atributos que definem os seus tipos.</a:t>
            </a:r>
            <a:endParaRPr sz="20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2000">
              <a:latin typeface="Source Sans Pro"/>
              <a:ea typeface="Source Sans Pro"/>
              <a:cs typeface="Source Sans Pro"/>
              <a:sym typeface="Source Sans Pro"/>
            </a:endParaRPr>
          </a:p>
        </p:txBody>
      </p:sp>
      <p:pic>
        <p:nvPicPr>
          <p:cNvPr id="228" name="Google Shape;228;p36"/>
          <p:cNvPicPr preferRelativeResize="0"/>
          <p:nvPr/>
        </p:nvPicPr>
        <p:blipFill>
          <a:blip r:embed="rId3">
            <a:alphaModFix/>
          </a:blip>
          <a:stretch>
            <a:fillRect/>
          </a:stretch>
        </p:blipFill>
        <p:spPr>
          <a:xfrm>
            <a:off x="152400" y="1220825"/>
            <a:ext cx="4150199" cy="28314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32" name="Shape 232"/>
        <p:cNvGrpSpPr/>
        <p:nvPr/>
      </p:nvGrpSpPr>
      <p:grpSpPr>
        <a:xfrm>
          <a:off x="0" y="0"/>
          <a:ext cx="0" cy="0"/>
          <a:chOff x="0" y="0"/>
          <a:chExt cx="0" cy="0"/>
        </a:xfrm>
      </p:grpSpPr>
      <p:sp>
        <p:nvSpPr>
          <p:cNvPr id="233" name="Google Shape;233;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Botões</a:t>
            </a:r>
            <a:endParaRPr sz="2500">
              <a:solidFill>
                <a:srgbClr val="17181B"/>
              </a:solidFill>
              <a:highlight>
                <a:srgbClr val="DA63C7"/>
              </a:highlight>
              <a:latin typeface="Montserrat"/>
              <a:ea typeface="Montserrat"/>
              <a:cs typeface="Montserrat"/>
              <a:sym typeface="Montserrat"/>
            </a:endParaRPr>
          </a:p>
        </p:txBody>
      </p:sp>
      <p:sp>
        <p:nvSpPr>
          <p:cNvPr id="234" name="Google Shape;234;p37"/>
          <p:cNvSpPr txBox="1"/>
          <p:nvPr/>
        </p:nvSpPr>
        <p:spPr>
          <a:xfrm>
            <a:off x="5070500" y="3134175"/>
            <a:ext cx="3000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2000">
                <a:latin typeface="Source Sans Pro"/>
                <a:ea typeface="Source Sans Pro"/>
                <a:cs typeface="Source Sans Pro"/>
                <a:sym typeface="Source Sans Pro"/>
              </a:rPr>
              <a:t>A tag &lt;button&gt; pode ser usada para criarmos botões em nossas aplicações.</a:t>
            </a:r>
            <a:endParaRPr sz="2000">
              <a:latin typeface="Source Sans Pro"/>
              <a:ea typeface="Source Sans Pro"/>
              <a:cs typeface="Source Sans Pro"/>
              <a:sym typeface="Source Sans Pro"/>
            </a:endParaRPr>
          </a:p>
        </p:txBody>
      </p:sp>
      <p:pic>
        <p:nvPicPr>
          <p:cNvPr id="235" name="Google Shape;235;p37"/>
          <p:cNvPicPr preferRelativeResize="0"/>
          <p:nvPr/>
        </p:nvPicPr>
        <p:blipFill>
          <a:blip r:embed="rId3">
            <a:alphaModFix/>
          </a:blip>
          <a:stretch>
            <a:fillRect/>
          </a:stretch>
        </p:blipFill>
        <p:spPr>
          <a:xfrm>
            <a:off x="156500" y="1901275"/>
            <a:ext cx="5410200" cy="400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239" name="Shape 239"/>
        <p:cNvGrpSpPr/>
        <p:nvPr/>
      </p:nvGrpSpPr>
      <p:grpSpPr>
        <a:xfrm>
          <a:off x="0" y="0"/>
          <a:ext cx="0" cy="0"/>
          <a:chOff x="0" y="0"/>
          <a:chExt cx="0" cy="0"/>
        </a:xfrm>
      </p:grpSpPr>
      <p:sp>
        <p:nvSpPr>
          <p:cNvPr id="240" name="Google Shape;240;p3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Por enquanto é só(tudo) isso...</a:t>
            </a:r>
            <a:endParaRPr sz="2500">
              <a:solidFill>
                <a:srgbClr val="17181B"/>
              </a:solidFill>
              <a:highlight>
                <a:srgbClr val="DA63C7"/>
              </a:highlight>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1129600" y="1093604"/>
            <a:ext cx="3827400" cy="38019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O que é Front-End?</a:t>
            </a:r>
            <a:endParaRPr sz="2500">
              <a:solidFill>
                <a:srgbClr val="17181B"/>
              </a:solidFill>
              <a:highlight>
                <a:srgbClr val="DA63C7"/>
              </a:highlight>
              <a:latin typeface="Montserrat"/>
              <a:ea typeface="Montserrat"/>
              <a:cs typeface="Montserrat"/>
              <a:sym typeface="Montserrat"/>
            </a:endParaRPr>
          </a:p>
        </p:txBody>
      </p:sp>
      <p:sp>
        <p:nvSpPr>
          <p:cNvPr id="75" name="Google Shape;75;p16"/>
          <p:cNvSpPr txBox="1"/>
          <p:nvPr/>
        </p:nvSpPr>
        <p:spPr>
          <a:xfrm>
            <a:off x="450525" y="4115275"/>
            <a:ext cx="82671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pt-BR" sz="1500">
                <a:solidFill>
                  <a:srgbClr val="17181B"/>
                </a:solidFill>
                <a:latin typeface="Montserrat"/>
                <a:ea typeface="Montserrat"/>
                <a:cs typeface="Montserrat"/>
                <a:sym typeface="Montserrat"/>
              </a:rPr>
              <a:t>Desenvolvimento </a:t>
            </a:r>
            <a:r>
              <a:rPr lang="pt-BR" sz="1500">
                <a:solidFill>
                  <a:srgbClr val="17181B"/>
                </a:solidFill>
                <a:latin typeface="Montserrat"/>
                <a:ea typeface="Montserrat"/>
                <a:cs typeface="Montserrat"/>
                <a:sym typeface="Montserrat"/>
              </a:rPr>
              <a:t>Front-End é considerado a parte responsável pelo visual de um site ou aplicação, ou seja, aquilo que conseguimos ver e interagir...</a:t>
            </a:r>
            <a:endParaRPr sz="1500">
              <a:solidFill>
                <a:srgbClr val="17181B"/>
              </a:solidFill>
              <a:latin typeface="Montserrat"/>
              <a:ea typeface="Montserrat"/>
              <a:cs typeface="Montserrat"/>
              <a:sym typeface="Montserrat"/>
            </a:endParaRPr>
          </a:p>
        </p:txBody>
      </p:sp>
      <p:pic>
        <p:nvPicPr>
          <p:cNvPr id="76" name="Google Shape;76;p16"/>
          <p:cNvPicPr preferRelativeResize="0"/>
          <p:nvPr/>
        </p:nvPicPr>
        <p:blipFill>
          <a:blip r:embed="rId3">
            <a:alphaModFix/>
          </a:blip>
          <a:stretch>
            <a:fillRect/>
          </a:stretch>
        </p:blipFill>
        <p:spPr>
          <a:xfrm>
            <a:off x="2280000" y="1468950"/>
            <a:ext cx="4608300" cy="235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O que é Front-End?</a:t>
            </a:r>
            <a:endParaRPr sz="2500">
              <a:solidFill>
                <a:srgbClr val="17181B"/>
              </a:solidFill>
              <a:highlight>
                <a:srgbClr val="DA63C7"/>
              </a:highlight>
              <a:latin typeface="Montserrat"/>
              <a:ea typeface="Montserrat"/>
              <a:cs typeface="Montserrat"/>
              <a:sym typeface="Montserrat"/>
            </a:endParaRPr>
          </a:p>
        </p:txBody>
      </p:sp>
      <p:sp>
        <p:nvSpPr>
          <p:cNvPr id="82" name="Google Shape;82;p17"/>
          <p:cNvSpPr txBox="1"/>
          <p:nvPr/>
        </p:nvSpPr>
        <p:spPr>
          <a:xfrm>
            <a:off x="1373250" y="4298325"/>
            <a:ext cx="639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500">
                <a:solidFill>
                  <a:srgbClr val="17181B"/>
                </a:solidFill>
                <a:latin typeface="Montserrat"/>
                <a:ea typeface="Montserrat"/>
                <a:cs typeface="Montserrat"/>
                <a:sym typeface="Montserrat"/>
              </a:rPr>
              <a:t>A programação front-end também é chamada de client-side.</a:t>
            </a:r>
            <a:endParaRPr sz="1500">
              <a:solidFill>
                <a:srgbClr val="17181B"/>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2108150" y="1198150"/>
            <a:ext cx="4927800" cy="27471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O que é Front-End?</a:t>
            </a:r>
            <a:endParaRPr sz="2500">
              <a:solidFill>
                <a:srgbClr val="17181B"/>
              </a:solidFill>
              <a:highlight>
                <a:srgbClr val="DA63C7"/>
              </a:highlight>
              <a:latin typeface="Montserrat"/>
              <a:ea typeface="Montserrat"/>
              <a:cs typeface="Montserrat"/>
              <a:sym typeface="Montserrat"/>
            </a:endParaRPr>
          </a:p>
        </p:txBody>
      </p:sp>
      <p:sp>
        <p:nvSpPr>
          <p:cNvPr id="89" name="Google Shape;89;p18"/>
          <p:cNvSpPr txBox="1"/>
          <p:nvPr/>
        </p:nvSpPr>
        <p:spPr>
          <a:xfrm>
            <a:off x="953625" y="4078375"/>
            <a:ext cx="7020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500">
                <a:solidFill>
                  <a:srgbClr val="17181B"/>
                </a:solidFill>
                <a:latin typeface="Montserrat"/>
                <a:ea typeface="Montserrat"/>
                <a:cs typeface="Montserrat"/>
                <a:sym typeface="Montserrat"/>
              </a:rPr>
              <a:t>O que não é Front-End com certeza é criação de Design. O papel de Design(quem cria as telas) é feito pelo UX.</a:t>
            </a:r>
            <a:endParaRPr sz="1500">
              <a:solidFill>
                <a:srgbClr val="17181B"/>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2278875" y="1231925"/>
            <a:ext cx="4370100" cy="26796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Responsabilidades de uma pessoa Deva Front-End</a:t>
            </a:r>
            <a:endParaRPr sz="2500">
              <a:solidFill>
                <a:srgbClr val="17181B"/>
              </a:solidFill>
              <a:highlight>
                <a:srgbClr val="DA63C7"/>
              </a:highlight>
              <a:latin typeface="Montserrat"/>
              <a:ea typeface="Montserrat"/>
              <a:cs typeface="Montserrat"/>
              <a:sym typeface="Montserrat"/>
            </a:endParaRPr>
          </a:p>
        </p:txBody>
      </p:sp>
      <p:sp>
        <p:nvSpPr>
          <p:cNvPr id="96" name="Google Shape;96;p19"/>
          <p:cNvSpPr txBox="1"/>
          <p:nvPr>
            <p:ph idx="1" type="body"/>
          </p:nvPr>
        </p:nvSpPr>
        <p:spPr>
          <a:xfrm>
            <a:off x="909600" y="4343275"/>
            <a:ext cx="7324800" cy="45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BR" sz="1500">
                <a:solidFill>
                  <a:srgbClr val="17181B"/>
                </a:solidFill>
                <a:latin typeface="Montserrat"/>
                <a:ea typeface="Montserrat"/>
                <a:cs typeface="Montserrat"/>
                <a:sym typeface="Montserrat"/>
              </a:rPr>
              <a:t>O desenvolvedor é responsável por dar a vida a interfaces!</a:t>
            </a:r>
            <a:endParaRPr sz="1500">
              <a:solidFill>
                <a:srgbClr val="17181B"/>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2384100" y="1225500"/>
            <a:ext cx="4375800" cy="2910000"/>
          </a:xfrm>
          <a:prstGeom prst="rect">
            <a:avLst/>
          </a:prstGeom>
          <a:noFill/>
          <a:ln>
            <a:noFill/>
          </a:ln>
        </p:spPr>
      </p:pic>
      <p:sp>
        <p:nvSpPr>
          <p:cNvPr id="98" name="Google Shape;98;p19"/>
          <p:cNvSpPr txBox="1"/>
          <p:nvPr/>
        </p:nvSpPr>
        <p:spPr>
          <a:xfrm>
            <a:off x="2823300" y="2785750"/>
            <a:ext cx="878400" cy="10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Ferramentas</a:t>
            </a:r>
            <a:endParaRPr sz="2500">
              <a:solidFill>
                <a:srgbClr val="17181B"/>
              </a:solidFill>
              <a:highlight>
                <a:srgbClr val="DA63C7"/>
              </a:highlight>
              <a:latin typeface="Montserrat"/>
              <a:ea typeface="Montserrat"/>
              <a:cs typeface="Montserrat"/>
              <a:sym typeface="Montserrat"/>
            </a:endParaRPr>
          </a:p>
        </p:txBody>
      </p:sp>
      <p:pic>
        <p:nvPicPr>
          <p:cNvPr id="104" name="Google Shape;104;p20"/>
          <p:cNvPicPr preferRelativeResize="0"/>
          <p:nvPr/>
        </p:nvPicPr>
        <p:blipFill rotWithShape="1">
          <a:blip r:embed="rId3">
            <a:alphaModFix/>
          </a:blip>
          <a:srcRect b="4306" l="0" r="0" t="4252"/>
          <a:stretch/>
        </p:blipFill>
        <p:spPr>
          <a:xfrm>
            <a:off x="614925" y="2099800"/>
            <a:ext cx="2193825" cy="2006100"/>
          </a:xfrm>
          <a:prstGeom prst="rect">
            <a:avLst/>
          </a:prstGeom>
          <a:noFill/>
          <a:ln>
            <a:noFill/>
          </a:ln>
        </p:spPr>
      </p:pic>
      <p:pic>
        <p:nvPicPr>
          <p:cNvPr id="105" name="Google Shape;105;p20"/>
          <p:cNvPicPr preferRelativeResize="0"/>
          <p:nvPr/>
        </p:nvPicPr>
        <p:blipFill rotWithShape="1">
          <a:blip r:embed="rId4">
            <a:alphaModFix/>
          </a:blip>
          <a:srcRect b="14894" l="14700" r="14317" t="14718"/>
          <a:stretch/>
        </p:blipFill>
        <p:spPr>
          <a:xfrm>
            <a:off x="4000312" y="1458300"/>
            <a:ext cx="1717338" cy="1702851"/>
          </a:xfrm>
          <a:prstGeom prst="rect">
            <a:avLst/>
          </a:prstGeom>
          <a:noFill/>
          <a:ln>
            <a:noFill/>
          </a:ln>
        </p:spPr>
      </p:pic>
      <p:pic>
        <p:nvPicPr>
          <p:cNvPr id="106" name="Google Shape;106;p20"/>
          <p:cNvPicPr preferRelativeResize="0"/>
          <p:nvPr/>
        </p:nvPicPr>
        <p:blipFill>
          <a:blip r:embed="rId5">
            <a:alphaModFix/>
          </a:blip>
          <a:stretch>
            <a:fillRect/>
          </a:stretch>
        </p:blipFill>
        <p:spPr>
          <a:xfrm>
            <a:off x="6722600" y="2439000"/>
            <a:ext cx="2193825" cy="2193825"/>
          </a:xfrm>
          <a:prstGeom prst="rect">
            <a:avLst/>
          </a:prstGeom>
          <a:noFill/>
          <a:ln>
            <a:noFill/>
          </a:ln>
        </p:spPr>
      </p:pic>
      <p:sp>
        <p:nvSpPr>
          <p:cNvPr id="107" name="Google Shape;107;p20"/>
          <p:cNvSpPr txBox="1"/>
          <p:nvPr/>
        </p:nvSpPr>
        <p:spPr>
          <a:xfrm>
            <a:off x="-2" y="1585375"/>
            <a:ext cx="44334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t-BR" sz="3000">
                <a:solidFill>
                  <a:schemeClr val="accent2"/>
                </a:solidFill>
                <a:latin typeface="Source Sans Pro"/>
                <a:ea typeface="Source Sans Pro"/>
                <a:cs typeface="Source Sans Pro"/>
                <a:sym typeface="Source Sans Pro"/>
              </a:rPr>
              <a:t>VISUAL</a:t>
            </a:r>
            <a:r>
              <a:rPr b="1" lang="pt-BR" sz="1500">
                <a:solidFill>
                  <a:schemeClr val="accent2"/>
                </a:solidFill>
                <a:latin typeface="Source Sans Pro"/>
                <a:ea typeface="Source Sans Pro"/>
                <a:cs typeface="Source Sans Pro"/>
                <a:sym typeface="Source Sans Pro"/>
              </a:rPr>
              <a:t> </a:t>
            </a:r>
            <a:r>
              <a:rPr b="1" lang="pt-BR" sz="3000">
                <a:solidFill>
                  <a:schemeClr val="accent2"/>
                </a:solidFill>
                <a:latin typeface="Source Sans Pro"/>
                <a:ea typeface="Source Sans Pro"/>
                <a:cs typeface="Source Sans Pro"/>
                <a:sym typeface="Source Sans Pro"/>
              </a:rPr>
              <a:t>STUDIO</a:t>
            </a:r>
            <a:r>
              <a:rPr b="1" lang="pt-BR" sz="1500">
                <a:solidFill>
                  <a:schemeClr val="accent2"/>
                </a:solidFill>
                <a:latin typeface="Source Sans Pro"/>
                <a:ea typeface="Source Sans Pro"/>
                <a:cs typeface="Source Sans Pro"/>
                <a:sym typeface="Source Sans Pro"/>
              </a:rPr>
              <a:t> </a:t>
            </a:r>
            <a:r>
              <a:rPr b="1" lang="pt-BR" sz="3000">
                <a:solidFill>
                  <a:schemeClr val="accent2"/>
                </a:solidFill>
                <a:latin typeface="Source Sans Pro"/>
                <a:ea typeface="Source Sans Pro"/>
                <a:cs typeface="Source Sans Pro"/>
                <a:sym typeface="Source Sans Pro"/>
              </a:rPr>
              <a:t>CODE</a:t>
            </a:r>
            <a:endParaRPr b="1" sz="1500">
              <a:solidFill>
                <a:schemeClr val="accent2"/>
              </a:solidFill>
              <a:latin typeface="Source Sans Pro"/>
              <a:ea typeface="Source Sans Pro"/>
              <a:cs typeface="Source Sans Pro"/>
              <a:sym typeface="Source Sans Pro"/>
            </a:endParaRPr>
          </a:p>
        </p:txBody>
      </p:sp>
      <p:sp>
        <p:nvSpPr>
          <p:cNvPr id="108" name="Google Shape;108;p20"/>
          <p:cNvSpPr txBox="1"/>
          <p:nvPr/>
        </p:nvSpPr>
        <p:spPr>
          <a:xfrm>
            <a:off x="4207388" y="938875"/>
            <a:ext cx="2073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t-BR" sz="3000">
                <a:solidFill>
                  <a:schemeClr val="accent2"/>
                </a:solidFill>
                <a:latin typeface="Source Sans Pro"/>
                <a:ea typeface="Source Sans Pro"/>
                <a:cs typeface="Source Sans Pro"/>
                <a:sym typeface="Source Sans Pro"/>
              </a:rPr>
              <a:t>Github</a:t>
            </a:r>
            <a:endParaRPr b="1" sz="1500">
              <a:solidFill>
                <a:schemeClr val="accent2"/>
              </a:solidFill>
              <a:latin typeface="Source Sans Pro"/>
              <a:ea typeface="Source Sans Pro"/>
              <a:cs typeface="Source Sans Pro"/>
              <a:sym typeface="Source Sans Pro"/>
            </a:endParaRPr>
          </a:p>
        </p:txBody>
      </p:sp>
      <p:sp>
        <p:nvSpPr>
          <p:cNvPr id="109" name="Google Shape;109;p20"/>
          <p:cNvSpPr txBox="1"/>
          <p:nvPr/>
        </p:nvSpPr>
        <p:spPr>
          <a:xfrm>
            <a:off x="7161713" y="1825300"/>
            <a:ext cx="207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3000">
                <a:solidFill>
                  <a:schemeClr val="accent2"/>
                </a:solidFill>
                <a:latin typeface="Source Sans Pro"/>
                <a:ea typeface="Source Sans Pro"/>
                <a:cs typeface="Source Sans Pro"/>
                <a:sym typeface="Source Sans Pro"/>
              </a:rPr>
              <a:t>Netlify</a:t>
            </a:r>
            <a:endParaRPr b="1" sz="3000">
              <a:solidFill>
                <a:schemeClr val="accent2"/>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E89CB"/>
        </a:soli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Criando o projeto</a:t>
            </a:r>
            <a:endParaRPr sz="2500">
              <a:solidFill>
                <a:srgbClr val="17181B"/>
              </a:solidFill>
              <a:highlight>
                <a:srgbClr val="DA63C7"/>
              </a:highlight>
              <a:latin typeface="Montserrat"/>
              <a:ea typeface="Montserrat"/>
              <a:cs typeface="Montserrat"/>
              <a:sym typeface="Montserrat"/>
            </a:endParaRPr>
          </a:p>
        </p:txBody>
      </p:sp>
      <p:sp>
        <p:nvSpPr>
          <p:cNvPr id="115" name="Google Shape;115;p21"/>
          <p:cNvSpPr txBox="1"/>
          <p:nvPr/>
        </p:nvSpPr>
        <p:spPr>
          <a:xfrm>
            <a:off x="218400" y="1271725"/>
            <a:ext cx="73161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Fazer o download do VSCode </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Criar uma pasta chamada </a:t>
            </a:r>
            <a:r>
              <a:rPr b="1" lang="pt-BR" sz="2000">
                <a:latin typeface="Source Sans Pro"/>
                <a:ea typeface="Source Sans Pro"/>
                <a:cs typeface="Source Sans Pro"/>
                <a:sym typeface="Source Sans Pro"/>
              </a:rPr>
              <a:t>Módulo I </a:t>
            </a:r>
            <a:r>
              <a:rPr lang="pt-BR" sz="2000">
                <a:latin typeface="Source Sans Pro"/>
                <a:ea typeface="Source Sans Pro"/>
                <a:cs typeface="Source Sans Pro"/>
                <a:sym typeface="Source Sans Pro"/>
              </a:rPr>
              <a:t>na área de trabalho</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pt-BR" sz="2000">
                <a:latin typeface="Source Sans Pro"/>
                <a:ea typeface="Source Sans Pro"/>
                <a:cs typeface="Source Sans Pro"/>
                <a:sym typeface="Source Sans Pro"/>
              </a:rPr>
              <a:t>Abrir o VSCode na pasta</a:t>
            </a:r>
            <a:endParaRPr sz="20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C5F5"/>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pt-BR" sz="2500">
                <a:solidFill>
                  <a:srgbClr val="17181B"/>
                </a:solidFill>
                <a:highlight>
                  <a:srgbClr val="DA63C7"/>
                </a:highlight>
                <a:latin typeface="Montserrat"/>
                <a:ea typeface="Montserrat"/>
                <a:cs typeface="Montserrat"/>
                <a:sym typeface="Montserrat"/>
              </a:rPr>
              <a:t>Nosso projeto</a:t>
            </a:r>
            <a:endParaRPr sz="2500">
              <a:solidFill>
                <a:srgbClr val="17181B"/>
              </a:solidFill>
              <a:highlight>
                <a:srgbClr val="DA63C7"/>
              </a:highlight>
              <a:latin typeface="Montserrat"/>
              <a:ea typeface="Montserrat"/>
              <a:cs typeface="Montserrat"/>
              <a:sym typeface="Montserrat"/>
            </a:endParaRPr>
          </a:p>
        </p:txBody>
      </p:sp>
      <p:pic>
        <p:nvPicPr>
          <p:cNvPr id="121" name="Google Shape;121;p22"/>
          <p:cNvPicPr preferRelativeResize="0"/>
          <p:nvPr/>
        </p:nvPicPr>
        <p:blipFill>
          <a:blip r:embed="rId3">
            <a:alphaModFix/>
          </a:blip>
          <a:stretch>
            <a:fillRect/>
          </a:stretch>
        </p:blipFill>
        <p:spPr>
          <a:xfrm>
            <a:off x="5118300" y="118663"/>
            <a:ext cx="2217728" cy="4906176"/>
          </a:xfrm>
          <a:prstGeom prst="rect">
            <a:avLst/>
          </a:prstGeom>
          <a:noFill/>
          <a:ln>
            <a:noFill/>
          </a:ln>
        </p:spPr>
      </p:pic>
      <p:sp>
        <p:nvSpPr>
          <p:cNvPr id="122" name="Google Shape;122;p22"/>
          <p:cNvSpPr txBox="1"/>
          <p:nvPr/>
        </p:nvSpPr>
        <p:spPr>
          <a:xfrm>
            <a:off x="1596375" y="2285200"/>
            <a:ext cx="27543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4100" u="sng">
                <a:solidFill>
                  <a:srgbClr val="1C4587"/>
                </a:solidFill>
                <a:latin typeface="Source Sans Pro"/>
                <a:ea typeface="Source Sans Pro"/>
                <a:cs typeface="Source Sans Pro"/>
                <a:sym typeface="Source Sans Pro"/>
                <a:hlinkClick r:id="rId4">
                  <a:extLst>
                    <a:ext uri="{A12FA001-AC4F-418D-AE19-62706E023703}">
                      <ahyp:hlinkClr val="tx"/>
                    </a:ext>
                  </a:extLst>
                </a:hlinkClick>
              </a:rPr>
              <a:t>Portfólio</a:t>
            </a:r>
            <a:endParaRPr sz="4100">
              <a:solidFill>
                <a:srgbClr val="1C4587"/>
              </a:solidFill>
              <a:latin typeface="Source Sans Pro"/>
              <a:ea typeface="Source Sans Pro"/>
              <a:cs typeface="Source Sans Pro"/>
              <a:sym typeface="Source Sans Pro"/>
            </a:endParaRPr>
          </a:p>
          <a:p>
            <a:pPr indent="0" lvl="0" marL="0" rtl="0" algn="l">
              <a:spcBef>
                <a:spcPts val="0"/>
              </a:spcBef>
              <a:spcAft>
                <a:spcPts val="0"/>
              </a:spcAft>
              <a:buNone/>
            </a:pPr>
            <a:r>
              <a:t/>
            </a:r>
            <a:endParaRPr sz="4100">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